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859" r:id="rId3"/>
    <p:sldId id="1089" r:id="rId4"/>
    <p:sldId id="1090" r:id="rId5"/>
    <p:sldId id="1122" r:id="rId6"/>
    <p:sldId id="1123" r:id="rId7"/>
    <p:sldId id="1091" r:id="rId8"/>
    <p:sldId id="1092" r:id="rId9"/>
    <p:sldId id="1124" r:id="rId10"/>
    <p:sldId id="1125" r:id="rId11"/>
    <p:sldId id="1126" r:id="rId12"/>
    <p:sldId id="1127" r:id="rId13"/>
    <p:sldId id="1128" r:id="rId14"/>
    <p:sldId id="1129" r:id="rId15"/>
    <p:sldId id="1130" r:id="rId16"/>
    <p:sldId id="1131" r:id="rId17"/>
    <p:sldId id="1093" r:id="rId18"/>
    <p:sldId id="1094" r:id="rId19"/>
    <p:sldId id="1132" r:id="rId20"/>
    <p:sldId id="1095" r:id="rId21"/>
    <p:sldId id="1097" r:id="rId22"/>
    <p:sldId id="1098" r:id="rId23"/>
    <p:sldId id="1111" r:id="rId24"/>
    <p:sldId id="1100" r:id="rId25"/>
    <p:sldId id="1101" r:id="rId26"/>
    <p:sldId id="1134" r:id="rId27"/>
    <p:sldId id="1135" r:id="rId28"/>
    <p:sldId id="1133" r:id="rId29"/>
    <p:sldId id="1136" r:id="rId30"/>
    <p:sldId id="1117" r:id="rId31"/>
    <p:sldId id="1103" r:id="rId32"/>
    <p:sldId id="1119" r:id="rId33"/>
    <p:sldId id="1137" r:id="rId34"/>
    <p:sldId id="1120" r:id="rId35"/>
    <p:sldId id="1138" r:id="rId36"/>
    <p:sldId id="1139" r:id="rId37"/>
    <p:sldId id="1140" r:id="rId38"/>
    <p:sldId id="1141" r:id="rId39"/>
    <p:sldId id="1142" r:id="rId40"/>
    <p:sldId id="1102" r:id="rId4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32.png"/><Relationship Id="rId1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35.png"/><Relationship Id="rId1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分子空间结构与物质性质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配合物的形成和应用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配合物的结构特点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配合物整体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包括内界和外界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显电中性，外界离子所带电荷总数等于配离子的电荷数。如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，外界总电荷数为＋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，内界为－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价，则中心原子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一个中心原子可同时结合多种配位体。如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，配位体是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，配位数为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配合物的内界不仅可为阳离子、阴离子，还可以是中性分子。如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的内界为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为电中性，没有外界。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对于具有内、外界的配合物，中心原子和配位体通过配位键结合，一般很难发生解离；内、外界之间以离子键结合，在水溶液中较易电离。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可以通过实验确定有些配合物的内界和外界，如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，由于外界的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易电离，可以通过实验测定外界含有的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个数，从而确定配合物的化学式。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配位键是一种特殊的共价键，配位键形成后，与一般共价键无异。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6052" y="1458150"/>
            <a:ext cx="1224136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配合物的性质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由内界和外界构成的配合物在水中是完全电离的。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配合物的内界具有一定的稳定性，配位键越强，配合物越稳定。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当作为中心原子的离子相同时，配合物的稳定性与配体的性质有关。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41746" y="1448288"/>
            <a:ext cx="1512168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：由两种或两种以上的分子通过分子间相互作用形成的分子聚集体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05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989668"/>
            <a:ext cx="11485848" cy="737836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54" y="19888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超分子定义中的分子是广义的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包括离子。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温馨提示.eps" descr="id:21474905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2034" y="2132300"/>
            <a:ext cx="183070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超分子的实例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endParaRPr lang="en-US" altLang="zh-CN" b="1" baseline="-25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515.jpg" descr="id:21474905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988840"/>
            <a:ext cx="6120680" cy="4007268"/>
          </a:xfrm>
          <a:prstGeom prst="rect">
            <a:avLst/>
          </a:prstGeom>
        </p:spPr>
      </p:pic>
      <p:pic>
        <p:nvPicPr>
          <p:cNvPr id="4" name="25sysj516.jpg" descr="id:21474905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59302" y="2852936"/>
            <a:ext cx="3168352" cy="213178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冠醚识别碱金属离子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冠醚是皇冠状的分子，可有不同大小的空穴适配不同大小的碱金属离子。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超分子的两个重要特征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分子识别、自组装。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38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与极性键或非极性键的区别与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en-US" altLang="zh-CN" b="1" dirty="0" smtClean="0">
              <a:solidFill>
                <a:srgbClr val="1EB26A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8554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46766"/>
            <a:ext cx="6249035" cy="539750"/>
          </a:xfrm>
          <a:prstGeom prst="rect">
            <a:avLst/>
          </a:prstGeom>
        </p:spPr>
      </p:pic>
      <p:pic>
        <p:nvPicPr>
          <p:cNvPr id="4" name="要点1.eps" descr="id:21474885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444" y="1494847"/>
            <a:ext cx="1024890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43711" y="2060848"/>
          <a:ext cx="11502992" cy="3528392"/>
        </p:xfrm>
        <a:graphic>
          <a:graphicData uri="http://schemas.openxmlformats.org/drawingml/2006/table">
            <a:tbl>
              <a:tblPr firstRow="1" firstCol="1" bandRow="1"/>
              <a:tblGrid>
                <a:gridCol w="2300599"/>
                <a:gridCol w="3480805"/>
                <a:gridCol w="2850411"/>
                <a:gridCol w="2871177"/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共价键类型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非极性键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极性键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配位键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本质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相邻原子间的共用电子对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原子轨道重叠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与原子核间的静电作用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8824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表示方法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7126" y="3844666"/>
            <a:ext cx="2176672" cy="167256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34566" y="908720"/>
          <a:ext cx="11521280" cy="3993592"/>
        </p:xfrm>
        <a:graphic>
          <a:graphicData uri="http://schemas.openxmlformats.org/drawingml/2006/table">
            <a:tbl>
              <a:tblPr firstRow="1" firstCol="1" bandRow="1"/>
              <a:tblGrid>
                <a:gridCol w="2304256"/>
                <a:gridCol w="3096344"/>
                <a:gridCol w="2520280"/>
                <a:gridCol w="3600400"/>
              </a:tblGrid>
              <a:tr h="532064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共价键类型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580474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非极性键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极性键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配位键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3158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成键条件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元素种类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成键原子得、失电子能力相同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同种元素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成键原子得、失电子能力差别较小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不同元素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成键原子一方有孤电子对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配位体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另一方有空轨道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中心原子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有方向性、饱和性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河北沧州盐山中学高二期中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分子中所有原子最外层电子都满足了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8e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稳定结构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都是正四面体形且键角都为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配合物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中心原子是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配位体是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配位数是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原子间通过共价键而形成的晶体一定具有高的熔点、沸点及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85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47235" y="3573016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235" y="3716476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BF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原子最外层为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不满足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电子稳定结构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为正四面体结构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四个磷原子位于正四面体的四个顶点上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白磷分子的键角为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配合物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中心原子是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配位体是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配位数是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原子间通过共价键而形成的晶体可能为分子晶体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也可能为共价晶体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若为分子晶体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熔、沸点较低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硬度不大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17693" y="4257584"/>
            <a:ext cx="936104" cy="38462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89799" y="4248706"/>
            <a:ext cx="936104" cy="3846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0340" y="3717032"/>
            <a:ext cx="936104" cy="3846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92308" y="2600416"/>
            <a:ext cx="1250770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配位键的形成条件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成键原子一方能提供孤电子对。能提供孤电子对的分子有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等，离子有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成键原子另一方能提供空轨道。如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及过渡金属的原子或离子。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配位键同样具有饱和性和方向性。一般来说，多数过渡金属的原子或离子形成配位键的数目是基本不变的，如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839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82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84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222" y="1493106"/>
            <a:ext cx="1302385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超分子是由分子或离子通过范德华力、氢键以及静电作用等结合力的作用而形成的，同时具有很多特殊的性质特征，比如超分子的自动识别与自组装的特征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864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山东师范大学附中高二期中改编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对于超分子聚合物和材料的组装而言，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配位键的动态性质和易于调节的特性起着重要作用，某种超分子的结构如图。已知：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—为甲基。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下列叙述错误的是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该超分子中基态原子未成对电子数最多的是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该超分子中涉及的元素均为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区元素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超分子具有分子识别和自组装的特征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该超分子中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原子的杂化方式为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865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1916832"/>
            <a:ext cx="4813445" cy="3690509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47235" y="5225297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5368757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超分子涉及的元素有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其基态原子未成对电子数分别为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故该超分子中基态原子未成对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数最多的是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元素属于元素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超分子是由两种或两种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的分子通过分子间相互作用形成的分子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聚集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具有分子识别和自组装的特征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干中该超分子的结构可知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该超分子中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原子周围形成了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即其价电子对数为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故其杂化方式为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836712"/>
            <a:ext cx="4813445" cy="369050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两大理论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与微粒空间结构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分子空间结构与杂化轨道理论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当原子成键时，原子的价电子轨道相互混杂，形成与原轨道数相等且能量相同的杂化轨道。杂化轨道数不同，轨道间的夹角不同，形成分子的立体构型不同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89101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334" y="746948"/>
            <a:ext cx="5325745" cy="539750"/>
          </a:xfrm>
          <a:prstGeom prst="rect">
            <a:avLst/>
          </a:prstGeom>
        </p:spPr>
      </p:pic>
      <p:pic>
        <p:nvPicPr>
          <p:cNvPr id="4" name="情境1.eps" descr="id:21474891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1493106"/>
            <a:ext cx="102489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杂化轨道的三种类型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3710" y="1412776"/>
          <a:ext cx="1150299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503051"/>
                <a:gridCol w="2001521"/>
                <a:gridCol w="2001521"/>
                <a:gridCol w="2999980"/>
                <a:gridCol w="199692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杂化类型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杂化轨道数目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杂化轨道夹角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空间结构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平面三角形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109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'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正四面体形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分子空间结构与价层电子对互斥模型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价层电子对互斥模型指的是价电子对分布的几何构型，而分子的空间结构指的是成键电子对的空间结构，不包括孤电子对。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当中心原子无孤电子对时，两者的构型一致。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当中心原子有孤电子对时，两者的构型不一致。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1340768"/>
          <a:ext cx="11502992" cy="4525962"/>
        </p:xfrm>
        <a:graphic>
          <a:graphicData uri="http://schemas.openxmlformats.org/drawingml/2006/table">
            <a:tbl>
              <a:tblPr firstRow="1" firstCol="1" bandRow="1"/>
              <a:tblGrid>
                <a:gridCol w="1380359"/>
                <a:gridCol w="1490816"/>
                <a:gridCol w="1728192"/>
                <a:gridCol w="3682787"/>
                <a:gridCol w="2221869"/>
                <a:gridCol w="998969"/>
              </a:tblGrid>
              <a:tr h="6465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电子对数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成键对数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孤电子对数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价电子对分布的几何构型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分子空间结构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6465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直线形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三角形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平面三角形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四面体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正四面体形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三角锥形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566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817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江苏南通高一期中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用价层电子对互斥理论可以预测许多分子或离子的空间结构，有时也能用来推测键角大小，下列判断正确的是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都是直线形的分子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键角为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120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键角为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都是三角锥形分子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都是平面三角形的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粒子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81760"/>
              </a:xfrm>
              <a:blipFill rotWithShape="1">
                <a:blip r:embed="rId1"/>
                <a:stretch>
                  <a:fillRect l="-2" t="-19" r="1" b="-13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1.eps" descr="id:2147488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47235" y="4149080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4292540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932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SO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是直线形分子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键角为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键角小于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93291"/>
              </a:xfrm>
              <a:blipFill rotWithShape="1">
                <a:blip r:embed="rId1"/>
                <a:stretch>
                  <a:fillRect l="-2" t="-866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3366"/>
            <a:ext cx="100965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674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BF</a:t>
                </a:r>
                <a:r>
                  <a:rPr lang="en-US" altLang="zh-CN" b="1" baseline="-250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分子空间结构为平面三角形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分子空间结构为三角锥形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空间结构为平面三角形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的中心原子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的价电子对数为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sp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杂化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没有孤电子对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分子空间结构为平面三角形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67414"/>
              </a:xfrm>
              <a:blipFill rotWithShape="1">
                <a:blip r:embed="rId1"/>
                <a:stretch>
                  <a:fillRect l="-2" t="-71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配位键的表示方法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配位键可以用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来表示，其中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是提供孤电子对的分子或离子，叫作配位体；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是接受孤电子对的原子或金属离子。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7017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配合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物的形成对物质性质的影响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溶解性的影响：一些难溶于水的金属氯化物、溴化物、碘化物、氰化物，可以依次溶于含过量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和氨的溶液中，形成可溶性的配合物。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如银氨溶液的制备原理：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溶于氨水：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70179"/>
              </a:xfrm>
              <a:blipFill rotWithShape="1">
                <a:blip r:embed="rId1"/>
                <a:stretch>
                  <a:fillRect l="-2" t="-13" r="1" b="-44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2.eps" descr="id:21474891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512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颜色的改变：当简单离子形成配离子时，颜色常发生变化，根据颜色的变化可以判断是否有配离子生成。如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在溶液中可生成配位数为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的配离子，这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种配离子的颜色是红色的，反应的离子方程式为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pc="-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spc="-1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 spc="-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i="1" spc="-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 spc="-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600" i="1" spc="-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spc="-1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spc="-1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 spc="-100" baseline="300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spc="-100" baseline="300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稳定性增强：配合物具有一定的稳定性，配合物中的配位键越强，配合物越稳定。当作为中心原子的金属离子相同时，配合物的稳定性与配位体的性质有关。如血红素中的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分子形成的配位键比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分子形成的配位键强，因此血红素中的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分子结合后，就很难再与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分子结合，使血红蛋白失去输送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的功能，从而导致人体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中毒。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51246"/>
              </a:xfrm>
              <a:blipFill rotWithShape="1">
                <a:blip r:embed="rId1"/>
                <a:stretch>
                  <a:fillRect l="-2" t="-12" r="1" b="-5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很常见，回答下列问题。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工业上冶炼铝不用氯化铝，原因之一是氯化铝易升华，其双聚物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的结构如下图所示。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该分子含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个配位键，该分子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平面形分子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8917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pic>
        <p:nvPicPr>
          <p:cNvPr id="5" name="25gh498.jpg" descr="id:2147490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71883" y="2708920"/>
            <a:ext cx="3551515" cy="1426318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47235" y="4364920"/>
            <a:ext cx="11499467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2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4508380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铝最外层有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氯最外层有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根据共价键的饱和性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氯只能形成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铝可以形成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这样氯原子达到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而铝最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所以氯原子与铝原子之间能形成配位键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该分子中含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的价电子对数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所以该分子不是平面形分子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638" y="2060848"/>
            <a:ext cx="2006106" cy="10925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832" y="3206335"/>
            <a:ext cx="2431062" cy="1307339"/>
          </a:xfrm>
          <a:prstGeom prst="rect">
            <a:avLst/>
          </a:prstGeom>
        </p:spPr>
      </p:pic>
      <p:pic>
        <p:nvPicPr>
          <p:cNvPr id="6" name="25gh498.jpg" descr="id:21474907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8020" y="5193688"/>
            <a:ext cx="3551515" cy="1426318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叶绿素是以镁离子为中心的卟啉配合物，其结构如下图。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原子形成的化学键为配位键的是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47235" y="5229016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6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7235" y="5372476"/>
            <a:ext cx="1009650" cy="359410"/>
          </a:xfrm>
          <a:prstGeom prst="rect">
            <a:avLst/>
          </a:prstGeom>
        </p:spPr>
      </p:pic>
      <p:pic>
        <p:nvPicPr>
          <p:cNvPr id="8" name="25gh499.jpg" descr="id:2147490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8591" y="1340769"/>
            <a:ext cx="2642759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离子周围有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但是其中有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个氮原子已形成了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可作为配位体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个氮原子只形成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所以需要和镁离子形成共价键以达到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为正常共价键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为配位键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  <p:pic>
        <p:nvPicPr>
          <p:cNvPr id="7" name="25gh499.jpg" descr="id:2147490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8591" y="2492896"/>
            <a:ext cx="2642759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叶绿素分子中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原子的杂化轨道类型有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47235" y="4725144"/>
            <a:ext cx="11499467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b="1" baseline="30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6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7235" y="4868604"/>
            <a:ext cx="1009650" cy="359410"/>
          </a:xfrm>
          <a:prstGeom prst="rect">
            <a:avLst/>
          </a:prstGeom>
        </p:spPr>
      </p:pic>
      <p:pic>
        <p:nvPicPr>
          <p:cNvPr id="8" name="25gh499.jpg" descr="id:21474907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8591" y="1340769"/>
            <a:ext cx="2642759" cy="3240360"/>
          </a:xfrm>
          <a:prstGeom prst="rect">
            <a:avLst/>
          </a:prstGeom>
        </p:spPr>
      </p:pic>
      <p:sp>
        <p:nvSpPr>
          <p:cNvPr id="9" name="内容占位符 1"/>
          <p:cNvSpPr txBox="1"/>
          <p:nvPr/>
        </p:nvSpPr>
        <p:spPr bwMode="auto">
          <a:xfrm>
            <a:off x="360854" y="53732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叶绿素中的碳原子价电子对数有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所以杂化方式有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886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5516676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具有对称的空间结构，且当两个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被两个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取代时，能得到两种不同结构的产物，则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的空间结构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平面正方形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正四面体形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三角锥形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溶液中加入少量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，会立即生成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，由此可知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之间形成的化学键的键能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之间形成的化学键的键能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47235" y="5229016"/>
            <a:ext cx="11499467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63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7235" y="5372476"/>
            <a:ext cx="1009650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具有对称的空间结构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则该粒子为正四面体形结构或平面正方形结构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平面正方形结构有两种不同的二氯代物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正四面体形结构有一种二氯代物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种不同结构的产物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的空间结构为平面正方形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立即转化为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之间形成的化学键更稳定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746948"/>
            <a:ext cx="11485848" cy="25380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形成配位键的配位体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其原子应该已达到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如果还未达到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则应该形成正常共价键。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不同的配位体和同一中心离子之间形成的配位键强弱不同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一般而言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过渡金属形成的配位键比主族金属形成的配位键稳定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07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641475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7564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中的配位键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</a:t>
                </a:r>
                <a:r>
                  <a:rPr lang="zh-CN" altLang="en-US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中的配位键表示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        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75640"/>
              </a:xfrm>
              <a:blipFill rotWithShape="1">
                <a:blip r:embed="rId1"/>
                <a:stretch>
                  <a:fillRect l="-2" t="-16" r="1" b="-1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966" y="1268760"/>
            <a:ext cx="2189425" cy="16966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118" y="3429000"/>
            <a:ext cx="3648930" cy="19429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8707" y="2564904"/>
            <a:ext cx="623525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配位键的稳定性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电子对给予体形成配位键的能力：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接受体形成配位键的能力：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＞过渡金属＞主族金属。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配位键越强，形成的物质越稳定。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配位化合物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配合物的形成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由提供孤电子对的分子或离子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称为配位体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与接受孤电子对的原子或离子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称为中心原子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以配位键结合形成的化合物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842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组成：以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内界和外界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中心原子与配位体以配位键结合，形成配合物的内界。配合物的内界可以是离子，也可以是分子。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与配合物内界结合的离子，称为配合物的外界。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64563" y="1412776"/>
            <a:ext cx="3661284" cy="24347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中心原子和配位体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中心原子是指提供空轨道的原子或离子，配位体是指提供孤电子对的分子或离子。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配位原子和配位数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配位原子是指配位体中提供孤电子对的原子，配位数是指直接同中心原子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配位的原子数目。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配位体有孤电子对，如中性分子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等；离子有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中心原子有空轨道，如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5663</Words>
  <Application>WPS 演示</Application>
  <PresentationFormat>自定义</PresentationFormat>
  <Paragraphs>378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Cambria Math</vt:lpstr>
      <vt:lpstr>Arial Unicode MS</vt:lpstr>
      <vt:lpstr>Calibri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429</cp:revision>
  <dcterms:created xsi:type="dcterms:W3CDTF">2020-11-06T05:24:00Z</dcterms:created>
  <dcterms:modified xsi:type="dcterms:W3CDTF">2025-08-05T03:11:42Z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383B14333B404B278146B09962811C4F_12</vt:lpwstr>
  </property>
</Properties>
</file>